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57" r:id="rId4"/>
    <p:sldId id="258" r:id="rId5"/>
    <p:sldId id="262" r:id="rId6"/>
    <p:sldId id="263" r:id="rId7"/>
    <p:sldId id="264" r:id="rId8"/>
    <p:sldId id="265" r:id="rId9"/>
    <p:sldId id="259" r:id="rId10"/>
    <p:sldId id="260" r:id="rId11"/>
    <p:sldId id="261" r:id="rId12"/>
    <p:sldId id="27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Ms. Prof. C F Octovia Antony Sessammal</a:t>
            </a: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Department of BBA</a:t>
            </a:r>
          </a:p>
          <a:p>
            <a:pPr algn="ctr">
              <a:buNone/>
            </a:pPr>
            <a:r>
              <a:rPr lang="en-US" sz="3600" b="1" dirty="0" smtClean="0"/>
              <a:t>Subject: Production Management</a:t>
            </a:r>
          </a:p>
          <a:p>
            <a:pPr algn="ctr">
              <a:buNone/>
            </a:pPr>
            <a:r>
              <a:rPr lang="en-US" sz="3600" b="1" dirty="0" smtClean="0"/>
              <a:t>Class : III – BBA (B)</a:t>
            </a:r>
          </a:p>
          <a:p>
            <a:pPr algn="ctr">
              <a:buNone/>
            </a:pPr>
            <a:r>
              <a:rPr lang="en-US" sz="3600" b="1" dirty="0" smtClean="0"/>
              <a:t>Topic : Material Handling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9. Equipment selection principle</a:t>
            </a:r>
          </a:p>
          <a:p>
            <a:r>
              <a:rPr lang="en-US" dirty="0" smtClean="0"/>
              <a:t>10. </a:t>
            </a:r>
            <a:r>
              <a:rPr lang="en-US" dirty="0" err="1" smtClean="0"/>
              <a:t>Machanisation</a:t>
            </a:r>
            <a:r>
              <a:rPr lang="en-US" dirty="0" smtClean="0"/>
              <a:t> / Automation principle</a:t>
            </a:r>
          </a:p>
          <a:p>
            <a:r>
              <a:rPr lang="en-US" dirty="0" smtClean="0"/>
              <a:t>11. </a:t>
            </a:r>
            <a:r>
              <a:rPr lang="en-US" dirty="0" err="1" smtClean="0"/>
              <a:t>Standardisation</a:t>
            </a:r>
            <a:r>
              <a:rPr lang="en-US" dirty="0" smtClean="0"/>
              <a:t> principle</a:t>
            </a:r>
          </a:p>
          <a:p>
            <a:r>
              <a:rPr lang="en-US" dirty="0" smtClean="0"/>
              <a:t>12. Flexibility principle</a:t>
            </a:r>
          </a:p>
          <a:p>
            <a:r>
              <a:rPr lang="en-US" dirty="0" smtClean="0"/>
              <a:t>13. Dead-weight principle</a:t>
            </a:r>
          </a:p>
          <a:p>
            <a:r>
              <a:rPr lang="en-US" dirty="0" smtClean="0"/>
              <a:t>14. Motion principle</a:t>
            </a:r>
          </a:p>
          <a:p>
            <a:r>
              <a:rPr lang="en-US" dirty="0" smtClean="0"/>
              <a:t>15. Idle-time principle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Con.,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16. Maintenance principle</a:t>
            </a:r>
          </a:p>
          <a:p>
            <a:r>
              <a:rPr lang="en-US" dirty="0" smtClean="0"/>
              <a:t>17. Obsolescence</a:t>
            </a:r>
          </a:p>
          <a:p>
            <a:r>
              <a:rPr lang="en-US" dirty="0" smtClean="0"/>
              <a:t>18. Control principle</a:t>
            </a:r>
          </a:p>
          <a:p>
            <a:r>
              <a:rPr lang="en-US" dirty="0" smtClean="0"/>
              <a:t>19. Capacity principle</a:t>
            </a:r>
          </a:p>
          <a:p>
            <a:r>
              <a:rPr lang="en-US" dirty="0" smtClean="0"/>
              <a:t>20. Performance principle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influencing the selection of material 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Nature of operation</a:t>
            </a:r>
          </a:p>
          <a:p>
            <a:r>
              <a:rPr lang="en-US" dirty="0" smtClean="0"/>
              <a:t>Layout of the plant</a:t>
            </a:r>
          </a:p>
          <a:p>
            <a:r>
              <a:rPr lang="en-US" dirty="0" smtClean="0"/>
              <a:t>Building construction</a:t>
            </a:r>
          </a:p>
          <a:p>
            <a:r>
              <a:rPr lang="en-US" dirty="0" smtClean="0"/>
              <a:t>Material to be handled</a:t>
            </a:r>
          </a:p>
          <a:p>
            <a:r>
              <a:rPr lang="en-US" dirty="0" smtClean="0"/>
              <a:t>Distance over which the materials is to be moved</a:t>
            </a:r>
          </a:p>
          <a:p>
            <a:r>
              <a:rPr lang="en-US" dirty="0" smtClean="0"/>
              <a:t>Engineering reliability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sz="88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rgbClr val="C00000"/>
                </a:solidFill>
              </a:rPr>
              <a:t>Thank you</a:t>
            </a:r>
            <a:endParaRPr lang="en-US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819400"/>
          </a:xfrm>
        </p:spPr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tx2">
                    <a:lumMod val="50000"/>
                  </a:schemeClr>
                </a:solidFill>
              </a:rPr>
              <a:t>Unit- 3</a:t>
            </a:r>
            <a:r>
              <a:rPr lang="en-US" sz="8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8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8000" dirty="0" smtClean="0">
                <a:solidFill>
                  <a:srgbClr val="C00000"/>
                </a:solidFill>
              </a:rPr>
              <a:t/>
            </a:r>
            <a:br>
              <a:rPr lang="en-US" sz="8000" dirty="0" smtClean="0">
                <a:solidFill>
                  <a:srgbClr val="C00000"/>
                </a:solidFill>
              </a:rPr>
            </a:br>
            <a:r>
              <a:rPr lang="en-US" sz="8000" b="1" dirty="0" smtClean="0">
                <a:solidFill>
                  <a:srgbClr val="C00000"/>
                </a:solidFill>
              </a:rPr>
              <a:t>MATERIAL HANDLING</a:t>
            </a:r>
            <a:endParaRPr lang="en-US" sz="8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Materials handling is a system or combination of methods, facilities,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and equipment for moving, packing and storing the materials to meet specific objectives.</a:t>
            </a:r>
          </a:p>
          <a:p>
            <a:pPr lvl="1"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	- Raymond A.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Kulwice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4000" dirty="0" smtClean="0"/>
              <a:t>		Material handling is the art and science involving the movement, packing and storing of substances in any form. </a:t>
            </a:r>
          </a:p>
          <a:p>
            <a:pPr algn="just">
              <a:buNone/>
            </a:pPr>
            <a:endParaRPr lang="en-US" sz="4000" dirty="0" smtClean="0"/>
          </a:p>
          <a:p>
            <a:pPr algn="just">
              <a:buNone/>
            </a:pPr>
            <a:r>
              <a:rPr lang="en-US" sz="4000" dirty="0" smtClean="0"/>
              <a:t>		- </a:t>
            </a:r>
            <a:r>
              <a:rPr lang="en-US" sz="2800" dirty="0" smtClean="0"/>
              <a:t>International material management society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Selection of machines / equipment and plant layout to minimize material handling requirements.</a:t>
            </a:r>
          </a:p>
          <a:p>
            <a:r>
              <a:rPr lang="en-US" dirty="0" smtClean="0"/>
              <a:t>2. Selection of appropriate, efficient and safe material handling equipment.</a:t>
            </a:r>
          </a:p>
          <a:p>
            <a:r>
              <a:rPr lang="en-US" dirty="0" smtClean="0"/>
              <a:t>3. Prevention of damage to materials</a:t>
            </a:r>
          </a:p>
          <a:p>
            <a:r>
              <a:rPr lang="en-US" dirty="0" smtClean="0"/>
              <a:t>4. Safety in materials handling through improvement in working conditions.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Increase the productivity capacity of the production facilities and enhancing productivity.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Minimising</a:t>
            </a:r>
            <a:r>
              <a:rPr lang="en-US" dirty="0" smtClean="0"/>
              <a:t> movements of semi-finished goods during production.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Minimising</a:t>
            </a:r>
            <a:r>
              <a:rPr lang="en-US" dirty="0" smtClean="0"/>
              <a:t> the distance moved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Eleminating</a:t>
            </a:r>
            <a:r>
              <a:rPr lang="en-US" dirty="0" smtClean="0"/>
              <a:t> /</a:t>
            </a:r>
            <a:r>
              <a:rPr lang="en-US" dirty="0" err="1" smtClean="0"/>
              <a:t>minimising</a:t>
            </a:r>
            <a:r>
              <a:rPr lang="en-US" dirty="0" smtClean="0"/>
              <a:t> </a:t>
            </a:r>
            <a:r>
              <a:rPr lang="en-US" dirty="0" err="1" smtClean="0"/>
              <a:t>deplicate</a:t>
            </a:r>
            <a:r>
              <a:rPr lang="en-US" dirty="0" smtClean="0"/>
              <a:t> handling.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Increased productivity of </a:t>
            </a:r>
            <a:r>
              <a:rPr lang="en-US" dirty="0" err="1" smtClean="0"/>
              <a:t>labour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Increased production capacity of the plant.</a:t>
            </a:r>
          </a:p>
          <a:p>
            <a:r>
              <a:rPr lang="en-US" dirty="0" smtClean="0"/>
              <a:t>3. Full </a:t>
            </a:r>
            <a:r>
              <a:rPr lang="en-US" dirty="0" err="1" smtClean="0"/>
              <a:t>utilisation</a:t>
            </a:r>
            <a:r>
              <a:rPr lang="en-US" dirty="0" smtClean="0"/>
              <a:t> of plant capacity</a:t>
            </a:r>
          </a:p>
          <a:p>
            <a:r>
              <a:rPr lang="en-US" dirty="0" smtClean="0"/>
              <a:t>4. Saving in man-hours</a:t>
            </a:r>
          </a:p>
          <a:p>
            <a:r>
              <a:rPr lang="en-US" dirty="0" smtClean="0"/>
              <a:t>5. Reduction in inventory</a:t>
            </a:r>
          </a:p>
          <a:p>
            <a:r>
              <a:rPr lang="en-US" dirty="0" smtClean="0"/>
              <a:t>6. Clean shop-floors enabling smooth efficient functioning of factory.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Less </a:t>
            </a:r>
            <a:r>
              <a:rPr lang="en-US" dirty="0" err="1" smtClean="0"/>
              <a:t>utilisation</a:t>
            </a:r>
            <a:r>
              <a:rPr lang="en-US" dirty="0" smtClean="0"/>
              <a:t> of available space</a:t>
            </a:r>
          </a:p>
          <a:p>
            <a:r>
              <a:rPr lang="en-US" dirty="0" smtClean="0"/>
              <a:t>8. Less wastage, spoilage and damage</a:t>
            </a:r>
          </a:p>
          <a:p>
            <a:r>
              <a:rPr lang="en-US" dirty="0" smtClean="0"/>
              <a:t>9. Minimize supervision due to minimizing of interruption in production schedule</a:t>
            </a:r>
          </a:p>
          <a:p>
            <a:r>
              <a:rPr lang="en-US" dirty="0" smtClean="0"/>
              <a:t>10. Reduction in fatigue of workers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Planning principle</a:t>
            </a:r>
          </a:p>
          <a:p>
            <a:r>
              <a:rPr lang="en-US" dirty="0" smtClean="0"/>
              <a:t>2. System Principle</a:t>
            </a:r>
          </a:p>
          <a:p>
            <a:r>
              <a:rPr lang="en-US" dirty="0" smtClean="0"/>
              <a:t>3. Material-flow principle</a:t>
            </a:r>
          </a:p>
          <a:p>
            <a:r>
              <a:rPr lang="en-US" dirty="0" smtClean="0"/>
              <a:t>4. Simplification principle</a:t>
            </a:r>
          </a:p>
          <a:p>
            <a:r>
              <a:rPr lang="en-US" dirty="0" smtClean="0"/>
              <a:t>5. Gravity principle</a:t>
            </a:r>
          </a:p>
          <a:p>
            <a:r>
              <a:rPr lang="en-US" dirty="0" smtClean="0"/>
              <a:t>6. Space </a:t>
            </a:r>
            <a:r>
              <a:rPr lang="en-US" dirty="0" err="1" smtClean="0"/>
              <a:t>Utilisation</a:t>
            </a:r>
            <a:r>
              <a:rPr lang="en-US" dirty="0" smtClean="0"/>
              <a:t> Principle</a:t>
            </a:r>
          </a:p>
          <a:p>
            <a:r>
              <a:rPr lang="en-US" dirty="0" smtClean="0"/>
              <a:t>7. Unit size (load) principle</a:t>
            </a:r>
          </a:p>
          <a:p>
            <a:r>
              <a:rPr lang="en-US" dirty="0" smtClean="0"/>
              <a:t>8. Safety principle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343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Unit- 3  MATERIAL HANDLING</vt:lpstr>
      <vt:lpstr>Definition of Material Handling</vt:lpstr>
      <vt:lpstr>Definition of Material Handling</vt:lpstr>
      <vt:lpstr>Objectives of Material handling</vt:lpstr>
      <vt:lpstr>Cont.,</vt:lpstr>
      <vt:lpstr>Importance of Material Handling</vt:lpstr>
      <vt:lpstr>Cont.,</vt:lpstr>
      <vt:lpstr>Principles of material handling</vt:lpstr>
      <vt:lpstr>Cont.,</vt:lpstr>
      <vt:lpstr>Con.,</vt:lpstr>
      <vt:lpstr>Factors influencing the selection of material  system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Handling</dc:title>
  <dc:creator>arumugam selvaraj</dc:creator>
  <cp:lastModifiedBy>Administrator</cp:lastModifiedBy>
  <cp:revision>37</cp:revision>
  <dcterms:created xsi:type="dcterms:W3CDTF">2006-08-16T00:00:00Z</dcterms:created>
  <dcterms:modified xsi:type="dcterms:W3CDTF">2018-10-08T10:48:28Z</dcterms:modified>
</cp:coreProperties>
</file>